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59" r:id="rId4"/>
    <p:sldId id="260" r:id="rId5"/>
    <p:sldId id="261" r:id="rId6"/>
    <p:sldId id="275" r:id="rId7"/>
    <p:sldId id="276" r:id="rId8"/>
    <p:sldId id="263" r:id="rId9"/>
    <p:sldId id="278" r:id="rId10"/>
    <p:sldId id="262" r:id="rId11"/>
    <p:sldId id="272" r:id="rId12"/>
    <p:sldId id="270" r:id="rId13"/>
    <p:sldId id="279" r:id="rId14"/>
    <p:sldId id="271" r:id="rId15"/>
    <p:sldId id="274" r:id="rId16"/>
    <p:sldId id="280" r:id="rId17"/>
    <p:sldId id="281" r:id="rId18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EFE"/>
    <a:srgbClr val="181645"/>
    <a:srgbClr val="EF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3529" autoAdjust="0"/>
  </p:normalViewPr>
  <p:slideViewPr>
    <p:cSldViewPr snapToGrid="0">
      <p:cViewPr varScale="1">
        <p:scale>
          <a:sx n="104" d="100"/>
          <a:sy n="104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162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hu-HU" noProof="0" dirty="0" err="1"/>
            <a:t>Brainstroming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12E26E22-71B0-4386-A84F-ABF2FF66A99F}">
      <dgm:prSet phldrT="[Text]" custT="1"/>
      <dgm:spPr/>
      <dgm:t>
        <a:bodyPr rtlCol="0"/>
        <a:lstStyle/>
        <a:p>
          <a:pPr rtl="0"/>
          <a:r>
            <a:rPr lang="hu-HU" sz="2000" noProof="0" dirty="0" err="1"/>
            <a:t>Planning</a:t>
          </a:r>
          <a:endParaRPr lang="hu-HU" sz="2000" noProof="0" dirty="0"/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hu-HU" noProof="0" dirty="0" err="1"/>
            <a:t>Programming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hu-HU" noProof="0" dirty="0" err="1"/>
            <a:t>Finished</a:t>
          </a:r>
          <a:r>
            <a:rPr lang="hu-HU" noProof="0" dirty="0"/>
            <a:t> project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E2597FCC-9C55-4BCD-A266-36F00A6D418F}">
      <dgm:prSet/>
      <dgm:spPr/>
      <dgm:t>
        <a:bodyPr/>
        <a:lstStyle/>
        <a:p>
          <a:r>
            <a:rPr lang="hu-HU" dirty="0"/>
            <a:t>Testing</a:t>
          </a:r>
        </a:p>
      </dgm:t>
    </dgm:pt>
    <dgm:pt modelId="{AC2C420F-5DC1-43D2-8A29-CD59C269CA69}" type="parTrans" cxnId="{996872B4-1701-43A3-96A3-03D2D60A53B0}">
      <dgm:prSet/>
      <dgm:spPr/>
      <dgm:t>
        <a:bodyPr/>
        <a:lstStyle/>
        <a:p>
          <a:endParaRPr lang="hu-HU"/>
        </a:p>
      </dgm:t>
    </dgm:pt>
    <dgm:pt modelId="{3393E417-D872-401A-ADEA-32058EA08BB7}" type="sibTrans" cxnId="{996872B4-1701-43A3-96A3-03D2D60A53B0}">
      <dgm:prSet/>
      <dgm:spPr/>
      <dgm:t>
        <a:bodyPr/>
        <a:lstStyle/>
        <a:p>
          <a:endParaRPr lang="hu-HU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CB78EC1-7B74-4B6E-94C6-5F808A049A1F}" type="pres">
      <dgm:prSet presAssocID="{B6438016-7365-4FC0-A372-D90585B4B6EE}" presName="parTxOnlySpace" presStyleCnt="0"/>
      <dgm:spPr/>
    </dgm:pt>
    <dgm:pt modelId="{1986ABBD-CC2C-42B6-BB73-268B2FEE6980}" type="pres">
      <dgm:prSet presAssocID="{E2597FCC-9C55-4BCD-A266-36F00A6D418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219E9AB-6106-40D8-AFBF-FDC18036774B}" type="pres">
      <dgm:prSet presAssocID="{3393E417-D872-401A-ADEA-32058EA08BB7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996872B4-1701-43A3-96A3-03D2D60A53B0}" srcId="{44156040-AF98-4F2C-9909-9F2439F6F588}" destId="{E2597FCC-9C55-4BCD-A266-36F00A6D418F}" srcOrd="3" destOrd="0" parTransId="{AC2C420F-5DC1-43D2-8A29-CD59C269CA69}" sibTransId="{3393E417-D872-401A-ADEA-32058EA08BB7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4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1BEEF3EF-6D8E-45FD-9B13-D94718157729}" type="presOf" srcId="{E2597FCC-9C55-4BCD-A266-36F00A6D418F}" destId="{1986ABBD-CC2C-42B6-BB73-268B2FEE6980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4C4E7760-296A-4586-A133-FAC9B16F3DCB}" type="presParOf" srcId="{1C61A9A2-33F2-469B-8AC4-A104A5A98D78}" destId="{1986ABBD-CC2C-42B6-BB73-268B2FEE6980}" srcOrd="6" destOrd="0" presId="urn:microsoft.com/office/officeart/2005/8/layout/chevron1"/>
    <dgm:cxn modelId="{69CED68A-FA80-4EB8-BF83-83C4868DE3A1}" type="presParOf" srcId="{1C61A9A2-33F2-469B-8AC4-A104A5A98D78}" destId="{6219E9AB-6106-40D8-AFBF-FDC18036774B}" srcOrd="7" destOrd="0" presId="urn:microsoft.com/office/officeart/2005/8/layout/chevron1"/>
    <dgm:cxn modelId="{3065F5B9-06B1-4353-A251-703F2693DE95}" type="presParOf" srcId="{1C61A9A2-33F2-469B-8AC4-A104A5A98D78}" destId="{BDD0B0F7-A87C-4B5B-A4C3-4E4BE6EB0FE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789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Brainstroming</a:t>
          </a:r>
          <a:endParaRPr lang="hu-HU" sz="1700" kern="1200" noProof="0" dirty="0"/>
        </a:p>
      </dsp:txBody>
      <dsp:txXfrm>
        <a:off x="499302" y="1153332"/>
        <a:ext cx="1489539" cy="993026"/>
      </dsp:txXfrm>
    </dsp:sp>
    <dsp:sp modelId="{919A589F-F74A-40C3-BE88-AB8730BCAB04}">
      <dsp:nvSpPr>
        <dsp:cNvPr id="0" name=""/>
        <dsp:cNvSpPr/>
      </dsp:nvSpPr>
      <dsp:spPr>
        <a:xfrm>
          <a:off x="223709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noProof="0" dirty="0" err="1"/>
            <a:t>Planning</a:t>
          </a:r>
          <a:endParaRPr lang="hu-HU" sz="2000" kern="1200" noProof="0" dirty="0"/>
        </a:p>
      </dsp:txBody>
      <dsp:txXfrm>
        <a:off x="2733611" y="1153332"/>
        <a:ext cx="1489539" cy="993026"/>
      </dsp:txXfrm>
    </dsp:sp>
    <dsp:sp modelId="{268F2328-4548-422B-9C65-80797E16B241}">
      <dsp:nvSpPr>
        <dsp:cNvPr id="0" name=""/>
        <dsp:cNvSpPr/>
      </dsp:nvSpPr>
      <dsp:spPr>
        <a:xfrm>
          <a:off x="447140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Programming</a:t>
          </a:r>
          <a:endParaRPr lang="hu-HU" sz="1700" kern="1200" noProof="0" dirty="0"/>
        </a:p>
      </dsp:txBody>
      <dsp:txXfrm>
        <a:off x="4967921" y="1153332"/>
        <a:ext cx="1489539" cy="993026"/>
      </dsp:txXfrm>
    </dsp:sp>
    <dsp:sp modelId="{1986ABBD-CC2C-42B6-BB73-268B2FEE6980}">
      <dsp:nvSpPr>
        <dsp:cNvPr id="0" name=""/>
        <dsp:cNvSpPr/>
      </dsp:nvSpPr>
      <dsp:spPr>
        <a:xfrm>
          <a:off x="6705717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Testing</a:t>
          </a:r>
        </a:p>
      </dsp:txBody>
      <dsp:txXfrm>
        <a:off x="7202230" y="1153332"/>
        <a:ext cx="1489539" cy="993026"/>
      </dsp:txXfrm>
    </dsp:sp>
    <dsp:sp modelId="{BDD0B0F7-A87C-4B5B-A4C3-4E4BE6EB0FE4}">
      <dsp:nvSpPr>
        <dsp:cNvPr id="0" name=""/>
        <dsp:cNvSpPr/>
      </dsp:nvSpPr>
      <dsp:spPr>
        <a:xfrm>
          <a:off x="8940026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Finished</a:t>
          </a:r>
          <a:r>
            <a:rPr lang="hu-HU" sz="1700" kern="1200" noProof="0" dirty="0"/>
            <a:t> project</a:t>
          </a:r>
        </a:p>
      </dsp:txBody>
      <dsp:txXfrm>
        <a:off x="9436539" y="1153332"/>
        <a:ext cx="1489539" cy="99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64ED7D-2366-43A2-9AE0-FAF420B0EB0E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E535FD-C828-49A5-9854-C447DB2225A6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sz="1200" i="1" dirty="0">
                <a:latin typeface="Arial" pitchFamily="34" charset="0"/>
                <a:cs typeface="Arial" pitchFamily="34" charset="0"/>
              </a:rPr>
              <a:t>A dián szereplő kép módosításához jelölje ki, majd törölje a képet. Ezután a helyőrzőben lévő Képek ikonra kattintva szúrhatja be a kívánt képet.</a:t>
            </a:r>
          </a:p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10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A929-CFFB-10C1-1DBF-1031CEAB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B0CED98-C7DA-8F2F-4A8A-3BCBB9AE2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DD1B533-6689-0C4D-6A7A-00BC0302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FC2CF2-8BD4-7695-2BF9-BE12E26E7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863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26A6-0F1A-DBD9-9BA3-C129C632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3EA2A5-8FC3-B857-3E63-AD45D3F26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D79D49E-232A-4125-5E96-767B8E09E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E57FFB-6F52-A776-913D-C2397955D6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821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8251-2BBE-85D6-EFC5-42DCB284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3C9AEA0-7B56-38E5-EE50-A33B25C65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8513555-C7B0-2875-0BF9-1444B82E7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24FE67-14D8-ACEC-B54C-FF98915B2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45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ADB7-1586-E69C-F1C8-D7739F1A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6B077C-4784-0E8F-2E98-443A15761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5482C57-6E9D-4057-D71B-39571A2F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33BA86-759D-6491-A0FF-EFBB76B0D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660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4122-B298-3571-8825-8EFAB63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3D66389-B835-6849-FB8B-ECBA3002F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425F6AA-608C-EECB-7089-D369C712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DC36E7-3F7C-B419-8B14-BF280186A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0335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0D35-D206-A92A-DFD3-8844DF7F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7AD5881-8342-71D8-F32B-B2E0A46B2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1373AA2-37FB-4E50-2B5F-4D3223B7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238050-FE50-BF93-3EEA-44013C8AF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4205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4580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727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55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8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39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63D9-3463-34E8-B95E-652E8060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B210F52-5A76-A418-6D68-4B71D77D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FF10E44-F3D1-ABFF-672C-6DB7547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6DCA3D-A7BA-E585-C709-D56E32F25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2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6F2-61F8-C106-F22F-8CAC056D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0ABD30-AC04-6B8C-6187-F895177A2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0333777-C82B-590F-1784-5134FA44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CC0FF1-2FB0-A902-3471-274281069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48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06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1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hu-HU" sz="1800" dirty="0"/>
          </a:p>
        </p:txBody>
      </p:sp>
      <p:sp>
        <p:nvSpPr>
          <p:cNvPr id="7" name="Szabadkézi sokszög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8" name="Szabadkézi sokszög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FBBB92-31B6-46BF-83F8-5F73C09075D1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t kép képaláírások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12" name="Téglalap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13" name="Szöveg helye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D079A-20E6-4441-A0DD-1C29C79F697E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9120C-60C1-4CFB-8BEF-267A8435F950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07B3AA-D083-42CB-899F-8A8945511659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07345-D714-4207-A47B-1C176F12354F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11" name="Szabadkézi sokszög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2" name="Szabadkézi sokszög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15" name="Kép helyőrzője 14" descr="Üres helyőrző kép hozzáadásához. Kattintson a helyőrzőre, és jelölje ki a hozzáadni kívánt képet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8" name="Szabadkézi sokszög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9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0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2F9DC-FC17-42CB-944D-B3A09E96C056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C1F6B-2A9F-4376-83B4-6D84A7783A2C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AD6F-AE0E-4A33-801A-F7942C5C943C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97360-F985-4587-AB08-4C218AA3FE4A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FD6BD-CAE9-4288-8C6C-B7A4A4405C24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C2E45E6-1410-4866-81AA-E124CC605C26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016001"/>
            <a:ext cx="5120640" cy="1071868"/>
          </a:xfrm>
        </p:spPr>
        <p:txBody>
          <a:bodyPr rtlCol="0">
            <a:normAutofit/>
          </a:bodyPr>
          <a:lstStyle/>
          <a:p>
            <a:pPr rtl="0"/>
            <a:r>
              <a:rPr lang="hu-HU" sz="4800" b="1" u="sng" dirty="0">
                <a:latin typeface="+mn-lt"/>
              </a:rPr>
              <a:t>Park1t&amp;Go</a:t>
            </a:r>
          </a:p>
        </p:txBody>
      </p:sp>
      <p:pic>
        <p:nvPicPr>
          <p:cNvPr id="5" name="Kép helyőrzője 4" descr="Városi utcakép elmosódott mozgásokkal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2426854"/>
            <a:ext cx="5120640" cy="2004292"/>
          </a:xfrm>
        </p:spPr>
        <p:txBody>
          <a:bodyPr rtlCol="0"/>
          <a:lstStyle/>
          <a:p>
            <a:pPr rtl="0"/>
            <a:r>
              <a:rPr lang="hu-HU" dirty="0"/>
              <a:t>Készítette: 	Zsiros Máté</a:t>
            </a:r>
          </a:p>
          <a:p>
            <a:pPr rtl="0"/>
            <a:r>
              <a:rPr lang="hu-HU" dirty="0"/>
              <a:t>		Tóth Bence</a:t>
            </a:r>
          </a:p>
          <a:p>
            <a:pPr rtl="0"/>
            <a:r>
              <a:rPr lang="hu-HU" dirty="0"/>
              <a:t>		Kovács Zétény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D2A9E9BD-4B4D-F99F-6C03-6270415BCDF4}"/>
              </a:ext>
            </a:extLst>
          </p:cNvPr>
          <p:cNvSpPr/>
          <p:nvPr/>
        </p:nvSpPr>
        <p:spPr>
          <a:xfrm>
            <a:off x="967738" y="3768840"/>
            <a:ext cx="2532843" cy="2532843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 descr="A képen Grafika, embléma, Betűtípus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8E0654-9D47-6EE1-49D2-F8763615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292" y="3974347"/>
            <a:ext cx="2004293" cy="200429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48C8677-AE41-2860-7FDD-EB52A9761F5C}"/>
              </a:ext>
            </a:extLst>
          </p:cNvPr>
          <p:cNvSpPr txBox="1"/>
          <p:nvPr/>
        </p:nvSpPr>
        <p:spPr>
          <a:xfrm>
            <a:off x="1593278" y="5851705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dirty="0">
                <a:solidFill>
                  <a:schemeClr val="tx2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02341" y="80682"/>
            <a:ext cx="6400800" cy="812163"/>
          </a:xfrm>
        </p:spPr>
        <p:txBody>
          <a:bodyPr rtlCol="0"/>
          <a:lstStyle/>
          <a:p>
            <a:pPr rtl="0"/>
            <a:r>
              <a:rPr lang="hu-HU" b="1" dirty="0"/>
              <a:t>Bemutató videó asztaliról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345141" y="6266330"/>
            <a:ext cx="6400800" cy="510988"/>
          </a:xfrm>
        </p:spPr>
        <p:txBody>
          <a:bodyPr rtlCol="0"/>
          <a:lstStyle/>
          <a:p>
            <a:pPr rtl="0"/>
            <a:r>
              <a:rPr lang="hu-HU" dirty="0"/>
              <a:t>Ezen részért felelős: Zsiros Máté</a:t>
            </a:r>
          </a:p>
        </p:txBody>
      </p:sp>
      <p:pic>
        <p:nvPicPr>
          <p:cNvPr id="3" name="2025-05-19 20-45-37">
            <a:hlinkClick r:id="" action="ppaction://media"/>
            <a:extLst>
              <a:ext uri="{FF2B5EF4-FFF2-40B4-BE49-F238E27FC236}">
                <a16:creationId xmlns:a16="http://schemas.microsoft.com/office/drawing/2014/main" id="{D425E4C0-6E04-415D-9FAC-AE84A1C37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37" t="12" r="-1744" b="13577"/>
          <a:stretch/>
        </p:blipFill>
        <p:spPr>
          <a:xfrm>
            <a:off x="1684867" y="961200"/>
            <a:ext cx="94140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F0CA-6A62-8769-A629-EEA7024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popular Opinion: Hardships are necessary in life – Northern Star">
            <a:extLst>
              <a:ext uri="{FF2B5EF4-FFF2-40B4-BE49-F238E27FC236}">
                <a16:creationId xmlns:a16="http://schemas.microsoft.com/office/drawing/2014/main" id="{C6888844-5777-4CE3-3F75-098E6BC4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03" y="2828"/>
            <a:ext cx="9806297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0A9C7E-4FE0-EB50-E682-38F2AD7A2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2" y="102305"/>
            <a:ext cx="5816600" cy="1533686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u="sng" dirty="0">
                <a:solidFill>
                  <a:schemeClr val="bg2">
                    <a:lumMod val="10000"/>
                  </a:schemeClr>
                </a:solidFill>
              </a:rPr>
              <a:t>Nehézségek az asztali alkalmazás fejlesztés során.</a:t>
            </a:r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2392EE7A-E780-2795-0EC5-7B2CC3E5DA81}"/>
              </a:ext>
            </a:extLst>
          </p:cNvPr>
          <p:cNvSpPr/>
          <p:nvPr/>
        </p:nvSpPr>
        <p:spPr>
          <a:xfrm>
            <a:off x="5338618" y="-452582"/>
            <a:ext cx="3974357" cy="3426691"/>
          </a:xfrm>
          <a:prstGeom prst="ellipse">
            <a:avLst/>
          </a:prstGeom>
          <a:solidFill>
            <a:srgbClr val="181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02B64CA-DF4F-2244-4BEA-079D87774039}"/>
              </a:ext>
            </a:extLst>
          </p:cNvPr>
          <p:cNvSpPr txBox="1"/>
          <p:nvPr/>
        </p:nvSpPr>
        <p:spPr>
          <a:xfrm>
            <a:off x="5673848" y="273725"/>
            <a:ext cx="3639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verzió különbség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Back-end szerver API végpontok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Adatbázis 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Biztonsági problémák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C8A9851B-0A0C-B190-5274-7CF80C6B0928}"/>
              </a:ext>
            </a:extLst>
          </p:cNvPr>
          <p:cNvGrpSpPr/>
          <p:nvPr/>
        </p:nvGrpSpPr>
        <p:grpSpPr>
          <a:xfrm>
            <a:off x="60452" y="2651586"/>
            <a:ext cx="2200472" cy="2127482"/>
            <a:chOff x="967738" y="3768840"/>
            <a:chExt cx="2532843" cy="2532843"/>
          </a:xfrm>
        </p:grpSpPr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D5496F36-BABB-97A0-8954-AFCE5F4CDD81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" name="Kép 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180B8CA-3BBE-53E0-CAE1-6B4F5D5C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71CDF0-EC67-A149-00A6-5A0626CAEC2D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99F3-BEEC-A667-3325-162814EF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1EDD79-CDDD-669C-23D8-F9CF927C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09" y="0"/>
            <a:ext cx="8716818" cy="773995"/>
          </a:xfrm>
        </p:spPr>
        <p:txBody>
          <a:bodyPr rtlCol="0"/>
          <a:lstStyle/>
          <a:p>
            <a:pPr rtl="0"/>
            <a:r>
              <a:rPr lang="hu-HU" b="1" dirty="0"/>
              <a:t>Bemutató videó a webes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5B780761-3242-126E-9CAB-D5D69E523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581" y="5985164"/>
            <a:ext cx="6400800" cy="773995"/>
          </a:xfrm>
        </p:spPr>
        <p:txBody>
          <a:bodyPr rtlCol="0"/>
          <a:lstStyle/>
          <a:p>
            <a:pPr rtl="0"/>
            <a:r>
              <a:rPr lang="hu-HU" dirty="0"/>
              <a:t>Ezen részért felelős: Tóth Bence</a:t>
            </a:r>
          </a:p>
        </p:txBody>
      </p:sp>
      <p:pic>
        <p:nvPicPr>
          <p:cNvPr id="3" name="2025-05-20 10-41-43">
            <a:hlinkClick r:id="" action="ppaction://media"/>
            <a:extLst>
              <a:ext uri="{FF2B5EF4-FFF2-40B4-BE49-F238E27FC236}">
                <a16:creationId xmlns:a16="http://schemas.microsoft.com/office/drawing/2014/main" id="{26218A94-09AB-47A2-3AA2-FCA5FB776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9" t="4241" r="-9" b="9316"/>
          <a:stretch/>
        </p:blipFill>
        <p:spPr>
          <a:xfrm>
            <a:off x="3525981" y="900000"/>
            <a:ext cx="8497454" cy="459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4291E75B-E525-9EED-81A2-E9789DD09410}"/>
              </a:ext>
            </a:extLst>
          </p:cNvPr>
          <p:cNvSpPr/>
          <p:nvPr/>
        </p:nvSpPr>
        <p:spPr>
          <a:xfrm>
            <a:off x="3799001" y="1131216"/>
            <a:ext cx="1192099" cy="268597"/>
          </a:xfrm>
          <a:prstGeom prst="rect">
            <a:avLst/>
          </a:prstGeom>
          <a:solidFill>
            <a:srgbClr val="0E6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5E95525-E99F-3152-192B-206EDA4F32FC}"/>
              </a:ext>
            </a:extLst>
          </p:cNvPr>
          <p:cNvSpPr txBox="1"/>
          <p:nvPr/>
        </p:nvSpPr>
        <p:spPr>
          <a:xfrm>
            <a:off x="3870960" y="1138203"/>
            <a:ext cx="89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>
                <a:solidFill>
                  <a:schemeClr val="bg1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31165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D47D-89AE-3466-77D3-E1B482D6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 Challenges Every Entrepreneur Must Face and How to Overcome Them">
            <a:extLst>
              <a:ext uri="{FF2B5EF4-FFF2-40B4-BE49-F238E27FC236}">
                <a16:creationId xmlns:a16="http://schemas.microsoft.com/office/drawing/2014/main" id="{ED325B7B-EABE-5ADE-26F9-F8E27977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1" y="542925"/>
            <a:ext cx="11533099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8749AE-43FE-D4C6-19AB-15BFFEEF7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87" y="0"/>
            <a:ext cx="7285182" cy="1191940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2"/>
                </a:solidFill>
              </a:rPr>
              <a:t>Nehézségek az webfejlesztés során.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2F2E5E0-142D-B4F2-6075-29E793241742}"/>
              </a:ext>
            </a:extLst>
          </p:cNvPr>
          <p:cNvSpPr/>
          <p:nvPr/>
        </p:nvSpPr>
        <p:spPr>
          <a:xfrm>
            <a:off x="4676775" y="4552950"/>
            <a:ext cx="3676650" cy="2305050"/>
          </a:xfrm>
          <a:prstGeom prst="rect">
            <a:avLst/>
          </a:prstGeom>
          <a:solidFill>
            <a:srgbClr val="A3C5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C1FAA57-1A06-6974-B49D-831BE9CF2107}"/>
              </a:ext>
            </a:extLst>
          </p:cNvPr>
          <p:cNvSpPr txBox="1"/>
          <p:nvPr/>
        </p:nvSpPr>
        <p:spPr>
          <a:xfrm>
            <a:off x="4676775" y="4611231"/>
            <a:ext cx="42102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Visszatérő CORS hiba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2"/>
                </a:solidFill>
              </a:rPr>
              <a:t>React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Adat lekérdezési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Nem megfelelő mennyiségű REACT óra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Back-end </a:t>
            </a:r>
            <a:r>
              <a:rPr lang="hu-HU" sz="2000" dirty="0" err="1">
                <a:solidFill>
                  <a:schemeClr val="tx2"/>
                </a:solidFill>
              </a:rPr>
              <a:t>cross-origin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2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56C6D08-D1A2-04DC-D7CC-4948D42E0451}"/>
              </a:ext>
            </a:extLst>
          </p:cNvPr>
          <p:cNvGrpSpPr/>
          <p:nvPr/>
        </p:nvGrpSpPr>
        <p:grpSpPr>
          <a:xfrm>
            <a:off x="9749398" y="822786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B2367C9-48D7-DC83-899C-6C897A736308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81541E85-53A7-DB17-B234-04DDD551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6EDFDE5-4CFA-7D32-B575-E730F243D6BC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C77A-31D0-CFD3-5320-C36B19D2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9AB242-3BB5-D44D-2B7F-806A34F4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752"/>
            <a:ext cx="8749553" cy="896472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Bemutató videó az </a:t>
            </a:r>
            <a:r>
              <a:rPr lang="hu-HU" b="1" dirty="0" err="1"/>
              <a:t>androidos</a:t>
            </a:r>
            <a:r>
              <a:rPr lang="hu-HU" b="1" dirty="0"/>
              <a:t>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BF740576-0D53-A793-7BA4-7E75B69A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94" y="6347012"/>
            <a:ext cx="6400800" cy="1600200"/>
          </a:xfrm>
        </p:spPr>
        <p:txBody>
          <a:bodyPr rtlCol="0"/>
          <a:lstStyle/>
          <a:p>
            <a:pPr rtl="0"/>
            <a:r>
              <a:rPr lang="hu-HU" dirty="0"/>
              <a:t>Ezen részért felelős: Kovács Zétény</a:t>
            </a:r>
          </a:p>
        </p:txBody>
      </p:sp>
      <p:pic>
        <p:nvPicPr>
          <p:cNvPr id="3" name="2025-05-19 19-50-21">
            <a:hlinkClick r:id="" action="ppaction://media"/>
            <a:extLst>
              <a:ext uri="{FF2B5EF4-FFF2-40B4-BE49-F238E27FC236}">
                <a16:creationId xmlns:a16="http://schemas.microsoft.com/office/drawing/2014/main" id="{5FA7E5A1-15D7-4FFC-87E5-2E5C62059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027" y="1165412"/>
            <a:ext cx="9211733" cy="5181600"/>
          </a:xfrm>
          <a:prstGeom prst="rect">
            <a:avLst/>
          </a:prstGeom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01674EF-956E-46BA-82C7-2AC3A8EF0752}"/>
              </a:ext>
            </a:extLst>
          </p:cNvPr>
          <p:cNvGrpSpPr/>
          <p:nvPr/>
        </p:nvGrpSpPr>
        <p:grpSpPr>
          <a:xfrm>
            <a:off x="193104" y="2202472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0B12AD15-F349-4136-9681-4209749EEAC0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96D9F79-6F4A-421C-9F98-C09A39C2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6B57C89-CC2A-4A59-A387-4FDB5D492E85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824C-6493-591D-D895-BAB4995F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+ The Rolling Stone Stock Illustrations, Royalty-Free Vector Graphics &amp;  Clip Art - iStock | The rolling stones">
            <a:extLst>
              <a:ext uri="{FF2B5EF4-FFF2-40B4-BE49-F238E27FC236}">
                <a16:creationId xmlns:a16="http://schemas.microsoft.com/office/drawing/2014/main" id="{AF9C583E-9853-4780-8AA0-D0C55AFA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3707" cy="6858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F51FBE-0B5C-129C-1F5B-FBFC51945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3" y="-66782"/>
            <a:ext cx="7897884" cy="1511410"/>
          </a:xfrm>
        </p:spPr>
        <p:txBody>
          <a:bodyPr rtlCol="0"/>
          <a:lstStyle/>
          <a:p>
            <a:pPr rtl="0"/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Nehézségek az </a:t>
            </a:r>
            <a:r>
              <a:rPr lang="hu-HU" b="1" dirty="0" err="1">
                <a:solidFill>
                  <a:schemeClr val="tx1">
                    <a:lumMod val="50000"/>
                  </a:schemeClr>
                </a:solidFill>
              </a:rPr>
              <a:t>android</a:t>
            </a:r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 fejlesztés során.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4588855-C7F8-4267-8057-9A712F6C4148}"/>
              </a:ext>
            </a:extLst>
          </p:cNvPr>
          <p:cNvSpPr txBox="1"/>
          <p:nvPr/>
        </p:nvSpPr>
        <p:spPr>
          <a:xfrm>
            <a:off x="5632052" y="3240760"/>
            <a:ext cx="26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API szerver kapcsolatok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Verzió differencia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Gépigény és otthoni munka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Gombok generálása adatbázisból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12024F7-FC15-4711-8D69-7B0D0BA6DB1A}"/>
              </a:ext>
            </a:extLst>
          </p:cNvPr>
          <p:cNvSpPr/>
          <p:nvPr/>
        </p:nvSpPr>
        <p:spPr>
          <a:xfrm>
            <a:off x="2831481" y="5103674"/>
            <a:ext cx="35643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 nyelv kényessége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Mobil képernyőre szabás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idő a nyelv elsajátítására(</a:t>
            </a: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fellelhető dokumentáció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8B1463-38ED-4A3D-9C7F-5A773F2CBAD0}"/>
              </a:ext>
            </a:extLst>
          </p:cNvPr>
          <p:cNvGrpSpPr/>
          <p:nvPr/>
        </p:nvGrpSpPr>
        <p:grpSpPr>
          <a:xfrm>
            <a:off x="9764042" y="2365259"/>
            <a:ext cx="2200472" cy="212748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8F4AEB1-289D-4BF6-A1C3-CEDD2AD52C6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083E95D-CE67-4667-A1A2-399E73F1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4B5A4EF-6AE6-4B2B-9B53-CC4ED11F284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9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789F-67CA-E398-FD67-D540CE7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A0FCD0-3B52-51D1-1CC2-08081BCF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1" y="349624"/>
            <a:ext cx="8046720" cy="715776"/>
          </a:xfrm>
        </p:spPr>
        <p:txBody>
          <a:bodyPr rtlCol="0">
            <a:normAutofit/>
          </a:bodyPr>
          <a:lstStyle/>
          <a:p>
            <a:pPr rtl="0"/>
            <a:r>
              <a:rPr lang="hu-HU" sz="3600" b="1" dirty="0"/>
              <a:t>Mi várható a jövőben?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1B327C-A99C-CFB3-40DE-9FA2C95D0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81" y="1792959"/>
            <a:ext cx="8566261" cy="439997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Javított felhasználói élmény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IOS mobilos alkalmazás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Dolgozói felület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Bővülő parkolóház tartomány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Innovatív fejlesztések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Együtt működés telekocsikkal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Parkolóházon kívüli foglalás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Szerverek és adatbázis fejlesztés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26" name="Picture 2" descr="Társadalmi innováció – az innováció jövője?">
            <a:extLst>
              <a:ext uri="{FF2B5EF4-FFF2-40B4-BE49-F238E27FC236}">
                <a16:creationId xmlns:a16="http://schemas.microsoft.com/office/drawing/2014/main" id="{85EF8A3C-511C-EFFC-8276-1A4CA626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83" y="1533236"/>
            <a:ext cx="6773641" cy="4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E5BFDB57-4E07-A92A-3F0E-DE4F82DC816A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7EECF44-47F8-A6CA-2855-1B5FDE158D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" name="Kép 5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2E26EAE5-E3F5-1C2B-90D5-8A2A5629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1C8E3D46-FBBF-7E69-FA94-3EC1ABE86F5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7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2024" y="66876"/>
            <a:ext cx="10394576" cy="1036850"/>
          </a:xfrm>
        </p:spPr>
        <p:txBody>
          <a:bodyPr rtlCol="0"/>
          <a:lstStyle/>
          <a:p>
            <a:pPr rtl="0"/>
            <a:r>
              <a:rPr lang="hu-HU" dirty="0"/>
              <a:t>Köszöni a megtisztelő figyelmüket a Park1t&amp;Go csapata</a:t>
            </a:r>
          </a:p>
        </p:txBody>
      </p:sp>
      <p:pic>
        <p:nvPicPr>
          <p:cNvPr id="7" name="Kép helye 6" descr="Csapatunk">
            <a:extLst>
              <a:ext uri="{FF2B5EF4-FFF2-40B4-BE49-F238E27FC236}">
                <a16:creationId xmlns:a16="http://schemas.microsoft.com/office/drawing/2014/main" id="{ED0F7CE1-3538-D7CF-2EAD-6B21960357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8906" b="28906"/>
          <a:stretch>
            <a:fillRect/>
          </a:stretch>
        </p:blipFill>
        <p:spPr/>
      </p:pic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400" b="1" dirty="0"/>
              <a:t>Csapatunkról egy kép</a:t>
            </a:r>
          </a:p>
        </p:txBody>
      </p:sp>
      <p:sp>
        <p:nvSpPr>
          <p:cNvPr id="6" name="Kép helye 5"/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14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800" b="1" dirty="0"/>
              <a:t>Cégünk logója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6C1BFFC0-5A51-5D49-C7BE-5484DCCB0B66}"/>
              </a:ext>
            </a:extLst>
          </p:cNvPr>
          <p:cNvSpPr/>
          <p:nvPr/>
        </p:nvSpPr>
        <p:spPr>
          <a:xfrm flipV="1">
            <a:off x="6321554" y="1828800"/>
            <a:ext cx="4571998" cy="3428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0B86876-B6CB-249F-D046-EFE57807020E}"/>
              </a:ext>
            </a:extLst>
          </p:cNvPr>
          <p:cNvGrpSpPr/>
          <p:nvPr/>
        </p:nvGrpSpPr>
        <p:grpSpPr>
          <a:xfrm>
            <a:off x="6845976" y="1858190"/>
            <a:ext cx="3551602" cy="3433795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2DD71CE2-404B-7932-2B01-72556D6B906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414BE403-8FEB-44A9-3E62-890FCDD1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33106E6-FFB2-611A-562F-E790BC5B5971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4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6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9481235-403A-F253-4547-CADF871573DE}"/>
              </a:ext>
            </a:extLst>
          </p:cNvPr>
          <p:cNvSpPr/>
          <p:nvPr/>
        </p:nvSpPr>
        <p:spPr>
          <a:xfrm>
            <a:off x="5495636" y="1549494"/>
            <a:ext cx="6646972" cy="5273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Célja a projektünknek</a:t>
            </a:r>
          </a:p>
        </p:txBody>
      </p:sp>
      <p:pic>
        <p:nvPicPr>
          <p:cNvPr id="1026" name="Picture 2" descr="10 város, ahol a leghangulatosabbak az esti városi séták - Vadászlesen">
            <a:extLst>
              <a:ext uri="{FF2B5EF4-FFF2-40B4-BE49-F238E27FC236}">
                <a16:creationId xmlns:a16="http://schemas.microsoft.com/office/drawing/2014/main" id="{184B0EAD-799C-1580-B696-E6996114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029" y="1600200"/>
            <a:ext cx="6465095" cy="51720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artalom helye 2"/>
          <p:cNvSpPr>
            <a:spLocks noGrp="1"/>
          </p:cNvSpPr>
          <p:nvPr>
            <p:ph type="body" sz="half" idx="2"/>
          </p:nvPr>
        </p:nvSpPr>
        <p:spPr>
          <a:xfrm>
            <a:off x="1156854" y="2105891"/>
            <a:ext cx="3479800" cy="4343400"/>
          </a:xfrm>
        </p:spPr>
        <p:txBody>
          <a:bodyPr rtlCol="0" anchor="ctr">
            <a:normAutofit/>
          </a:bodyPr>
          <a:lstStyle/>
          <a:p>
            <a:pPr marL="0" indent="0" rtl="0">
              <a:buNone/>
            </a:pPr>
            <a:r>
              <a:rPr lang="hu-HU" sz="1600" dirty="0"/>
              <a:t>E</a:t>
            </a:r>
            <a:r>
              <a:rPr lang="hu-HU" sz="1600" dirty="0">
                <a:effectLst/>
              </a:rPr>
              <a:t>gy könnyen használható parkolási platformot akartunk létre hozni, amely nemcsak egy új lehetőséget ad, hanem </a:t>
            </a:r>
            <a:r>
              <a:rPr lang="hu-HU" sz="1600" b="1" u="sng" dirty="0">
                <a:effectLst/>
              </a:rPr>
              <a:t>leegyszerűsíti</a:t>
            </a:r>
            <a:r>
              <a:rPr lang="hu-HU" sz="1600" dirty="0">
                <a:effectLst/>
              </a:rPr>
              <a:t> a </a:t>
            </a:r>
            <a:r>
              <a:rPr lang="hu-HU" sz="1600" b="1" dirty="0">
                <a:effectLst/>
              </a:rPr>
              <a:t>parkolóházak </a:t>
            </a:r>
            <a:r>
              <a:rPr lang="hu-HU" sz="1600" b="1" u="sng" dirty="0">
                <a:effectLst/>
              </a:rPr>
              <a:t>kezelését</a:t>
            </a:r>
            <a:r>
              <a:rPr lang="hu-HU" sz="1600" b="1" dirty="0">
                <a:effectLst/>
              </a:rPr>
              <a:t> és a </a:t>
            </a:r>
            <a:r>
              <a:rPr lang="hu-HU" sz="1600" b="1" u="sng" dirty="0">
                <a:effectLst/>
              </a:rPr>
              <a:t>parkolást</a:t>
            </a:r>
            <a:r>
              <a:rPr lang="hu-HU" sz="1600" dirty="0">
                <a:effectLst/>
              </a:rPr>
              <a:t>.</a:t>
            </a:r>
          </a:p>
          <a:p>
            <a:pPr marL="0" indent="0" rtl="0">
              <a:buNone/>
            </a:pPr>
            <a:endParaRPr lang="hu-HU" sz="1600" dirty="0"/>
          </a:p>
          <a:p>
            <a:pPr marL="0" indent="0" rtl="0">
              <a:buNone/>
            </a:pPr>
            <a:endParaRPr lang="hu-HU" sz="1600" dirty="0"/>
          </a:p>
          <a:p>
            <a:pPr marL="0" indent="0">
              <a:buNone/>
            </a:pPr>
            <a:r>
              <a:rPr lang="hu-HU" sz="1600" dirty="0">
                <a:effectLst/>
              </a:rPr>
              <a:t>Ez a projekt nem csupán egy újabb alkalmazás, hanem segít az </a:t>
            </a:r>
            <a:r>
              <a:rPr lang="hu-HU" sz="1600" b="1" u="sng" dirty="0">
                <a:effectLst/>
              </a:rPr>
              <a:t>adminisztrációban, leegyszerűsíti a parkolást</a:t>
            </a:r>
            <a:r>
              <a:rPr lang="hu-HU" sz="1600" dirty="0">
                <a:effectLst/>
              </a:rPr>
              <a:t>, és támogatja a környezetbarát megoldásokat, hozzájárulva a </a:t>
            </a:r>
            <a:r>
              <a:rPr lang="hu-HU" sz="1600" b="1" dirty="0">
                <a:effectLst/>
              </a:rPr>
              <a:t>városi közlekedés jobb működéséhez.</a:t>
            </a:r>
          </a:p>
          <a:p>
            <a:pPr marL="0" indent="0">
              <a:buNone/>
            </a:pPr>
            <a:endParaRPr lang="hu-HU" sz="1600" dirty="0">
              <a:effectLst/>
            </a:endParaRPr>
          </a:p>
          <a:p>
            <a:pPr marL="0" indent="0" rtl="0">
              <a:buNone/>
            </a:pPr>
            <a:endParaRPr lang="hu-HU" sz="1600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339AEB7-BF92-4AE8-642E-35F4F6A0DFCD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99FB7C7D-3296-6A38-70C3-85B72C1277A9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8B0BBA1-DCA5-425D-B246-42EDF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C1E38138-C559-301D-0C87-3240611EFCC0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Milyen platformokra elérhető?</a:t>
            </a:r>
          </a:p>
        </p:txBody>
      </p:sp>
      <p:pic>
        <p:nvPicPr>
          <p:cNvPr id="2050" name="Picture 2" descr="An Introduction To Cross-Platform Mobile Development">
            <a:extLst>
              <a:ext uri="{FF2B5EF4-FFF2-40B4-BE49-F238E27FC236}">
                <a16:creationId xmlns:a16="http://schemas.microsoft.com/office/drawing/2014/main" id="{EC3ADD9E-0BB0-1D81-FA9F-438522D9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19705" b="-1"/>
          <a:stretch/>
        </p:blipFill>
        <p:spPr bwMode="auto">
          <a:xfrm>
            <a:off x="805874" y="1664046"/>
            <a:ext cx="5061527" cy="48084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artalom helye 8">
            <a:extLst>
              <a:ext uri="{FF2B5EF4-FFF2-40B4-BE49-F238E27FC236}">
                <a16:creationId xmlns:a16="http://schemas.microsoft.com/office/drawing/2014/main" id="{13783B63-2E88-36DC-544D-7E41C00C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>
            <a:normAutofit/>
          </a:bodyPr>
          <a:lstStyle/>
          <a:p>
            <a:r>
              <a:rPr lang="hu-HU" sz="2000" b="1" u="sng" dirty="0"/>
              <a:t>Asztali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Rendszergazdai kezelő felület az üzemeltetők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Androidos mobileszköz: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Foglalási felület, felhasználók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Webes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Visszajelzési felület, felhasználok részére</a:t>
            </a:r>
          </a:p>
          <a:p>
            <a:pPr marL="320040" lvl="1" indent="0">
              <a:buNone/>
            </a:pP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01E5962-856E-AC90-A1BF-BB2363D803A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861BD658-A2C0-6E45-123D-A4A053C24C22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0B1E1C51-2235-F341-3695-3094E422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7D66C2A5-62E5-BA4B-A969-B539DF4854F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/>
              <a:t>Azok alkalmazások listája amely segítették a projekt megvalósítását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E60D92-B776-763A-3EA0-C3C4A77F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0600" y="1690255"/>
            <a:ext cx="4572000" cy="43434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Git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Trello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Figma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2XAMPP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Firefox</a:t>
            </a:r>
          </a:p>
          <a:p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D67588E-15FE-FC59-092A-6BA1F605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671782"/>
            <a:ext cx="3285836" cy="2004291"/>
          </a:xfrm>
        </p:spPr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Android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pic>
        <p:nvPicPr>
          <p:cNvPr id="1026" name="Picture 2" descr="Programming Code Photos - Download Free High-Quality Pictures | Freepik">
            <a:extLst>
              <a:ext uri="{FF2B5EF4-FFF2-40B4-BE49-F238E27FC236}">
                <a16:creationId xmlns:a16="http://schemas.microsoft.com/office/drawing/2014/main" id="{23CC13CC-5CFA-37CF-DDEB-8C56A6F7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85236"/>
            <a:ext cx="4572000" cy="34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FE22E371-950B-239C-BA8D-38118918BF2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4B7CE0A7-008B-FB7A-DA9A-6F55B3E5781D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57A34C1-240C-8F22-8454-61B29B62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96EFD8B1-B70E-1801-4604-BA367111501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>
            <a:extLst>
              <a:ext uri="{FF2B5EF4-FFF2-40B4-BE49-F238E27FC236}">
                <a16:creationId xmlns:a16="http://schemas.microsoft.com/office/drawing/2014/main" id="{4A14336B-7152-71B6-2792-17F9A13F22AD}"/>
              </a:ext>
            </a:extLst>
          </p:cNvPr>
          <p:cNvSpPr/>
          <p:nvPr/>
        </p:nvSpPr>
        <p:spPr>
          <a:xfrm>
            <a:off x="7435273" y="3666836"/>
            <a:ext cx="4679712" cy="2724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5588" y="97857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project’s</a:t>
            </a:r>
            <a:r>
              <a:rPr lang="hu-HU" b="1" dirty="0"/>
              <a:t> </a:t>
            </a:r>
            <a:r>
              <a:rPr lang="hu-HU" b="1" dirty="0" err="1"/>
              <a:t>sections</a:t>
            </a:r>
            <a:endParaRPr lang="hu-HU" b="1" dirty="0"/>
          </a:p>
        </p:txBody>
      </p:sp>
      <p:graphicFrame>
        <p:nvGraphicFramePr>
          <p:cNvPr id="6" name="Tartalom helye 5" descr="Egyszerű sávnyíl folyamatábra diagram, amelyen 4 lépés látható balról jobbra rendezv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8915"/>
              </p:ext>
            </p:extLst>
          </p:nvPr>
        </p:nvGraphicFramePr>
        <p:xfrm>
          <a:off x="383309" y="995218"/>
          <a:ext cx="11425382" cy="329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66FB6F03-4D2F-3D22-9D90-31070A232E5B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F351B386-0959-EC30-4994-66FDBAABCBB4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ECBDB09A-FEEB-7D09-ACF1-E6DD8BD88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A6C7F72C-3C51-DA71-4119-8A6E6B2161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A515B9D-576F-F6B2-C172-D1B71203712B}"/>
              </a:ext>
            </a:extLst>
          </p:cNvPr>
          <p:cNvCxnSpPr>
            <a:cxnSpLocks/>
          </p:cNvCxnSpPr>
          <p:nvPr/>
        </p:nvCxnSpPr>
        <p:spPr>
          <a:xfrm flipV="1">
            <a:off x="14685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F81F9D95-EF14-8D27-CFA3-43224E5F6BDF}"/>
              </a:ext>
            </a:extLst>
          </p:cNvPr>
          <p:cNvCxnSpPr>
            <a:cxnSpLocks/>
          </p:cNvCxnSpPr>
          <p:nvPr/>
        </p:nvCxnSpPr>
        <p:spPr>
          <a:xfrm flipV="1">
            <a:off x="3840018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E34C5A9-F4A6-4A15-37A4-D7C141FDEE4A}"/>
              </a:ext>
            </a:extLst>
          </p:cNvPr>
          <p:cNvCxnSpPr>
            <a:cxnSpLocks/>
          </p:cNvCxnSpPr>
          <p:nvPr/>
        </p:nvCxnSpPr>
        <p:spPr>
          <a:xfrm flipV="1">
            <a:off x="60913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BEF7A87-D99F-785C-6CAE-07223EE1F7B6}"/>
              </a:ext>
            </a:extLst>
          </p:cNvPr>
          <p:cNvSpPr/>
          <p:nvPr/>
        </p:nvSpPr>
        <p:spPr>
          <a:xfrm>
            <a:off x="489530" y="4525815"/>
            <a:ext cx="203661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Trello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B444465-68AB-5877-332A-8D2832FEDD4A}"/>
              </a:ext>
            </a:extLst>
          </p:cNvPr>
          <p:cNvSpPr/>
          <p:nvPr/>
        </p:nvSpPr>
        <p:spPr>
          <a:xfrm>
            <a:off x="2858655" y="4525814"/>
            <a:ext cx="199043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Figma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DD9FB60-CFED-48F4-97A2-7B4179B09F35}"/>
              </a:ext>
            </a:extLst>
          </p:cNvPr>
          <p:cNvSpPr/>
          <p:nvPr/>
        </p:nvSpPr>
        <p:spPr>
          <a:xfrm>
            <a:off x="5121563" y="4525814"/>
            <a:ext cx="1990438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Android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r>
              <a:rPr lang="hu-HU" dirty="0">
                <a:solidFill>
                  <a:schemeClr val="tx2"/>
                </a:solidFill>
              </a:rPr>
              <a:t> c.</a:t>
            </a:r>
          </a:p>
        </p:txBody>
      </p:sp>
      <p:pic>
        <p:nvPicPr>
          <p:cNvPr id="2050" name="Picture 2" descr="Major Benefits of Automated Testing">
            <a:extLst>
              <a:ext uri="{FF2B5EF4-FFF2-40B4-BE49-F238E27FC236}">
                <a16:creationId xmlns:a16="http://schemas.microsoft.com/office/drawing/2014/main" id="{03B687EA-6686-4500-AAD0-65DC6926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31" y="3788641"/>
            <a:ext cx="4415799" cy="24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7E4D1-B70A-37C4-DF7C-D1D15F42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EACB6C-B62A-5D24-F502-A9CAED71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 err="1"/>
              <a:t>Brainstorming</a:t>
            </a:r>
            <a:endParaRPr lang="hu-HU" b="1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0443E5D5-D2B5-B0AE-40F8-51868487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66253" y="1638902"/>
            <a:ext cx="11130973" cy="4133851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section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used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application</a:t>
            </a:r>
            <a:r>
              <a:rPr lang="hu-HU" sz="2400" dirty="0"/>
              <a:t> </a:t>
            </a:r>
            <a:r>
              <a:rPr lang="hu-HU" sz="2400" dirty="0" err="1"/>
              <a:t>named</a:t>
            </a:r>
            <a:r>
              <a:rPr lang="hu-HU" sz="2400" dirty="0"/>
              <a:t> </a:t>
            </a:r>
            <a:r>
              <a:rPr lang="hu-HU" sz="2400" b="1" u="sng" dirty="0" err="1"/>
              <a:t>Trello</a:t>
            </a:r>
            <a:r>
              <a:rPr lang="hu-HU" sz="2400" b="1" u="sng" dirty="0"/>
              <a:t>.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tried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split</a:t>
            </a:r>
            <a:r>
              <a:rPr lang="hu-HU" sz="2400" dirty="0"/>
              <a:t> 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taskes</a:t>
            </a:r>
            <a:r>
              <a:rPr lang="hu-HU" sz="2400" dirty="0"/>
              <a:t> </a:t>
            </a:r>
            <a:r>
              <a:rPr lang="hu-HU" sz="2400" dirty="0" err="1"/>
              <a:t>into</a:t>
            </a:r>
            <a:r>
              <a:rPr lang="hu-HU" sz="2400" dirty="0"/>
              <a:t> </a:t>
            </a:r>
            <a:r>
              <a:rPr lang="hu-HU" sz="2400" b="1" u="sng" dirty="0" err="1"/>
              <a:t>smaller</a:t>
            </a:r>
            <a:r>
              <a:rPr lang="hu-HU" sz="2400" b="1" u="sng" dirty="0"/>
              <a:t> </a:t>
            </a:r>
            <a:r>
              <a:rPr lang="hu-HU" sz="2400" b="1" u="sng" dirty="0" err="1"/>
              <a:t>portions</a:t>
            </a:r>
            <a:r>
              <a:rPr lang="hu-HU" sz="2400" b="1" u="sng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make</a:t>
            </a:r>
            <a:r>
              <a:rPr lang="hu-HU" sz="2400" dirty="0"/>
              <a:t>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job</a:t>
            </a:r>
            <a:r>
              <a:rPr lang="hu-HU" sz="2400" dirty="0"/>
              <a:t> </a:t>
            </a:r>
            <a:r>
              <a:rPr lang="hu-HU" sz="2400" dirty="0" err="1"/>
              <a:t>easier</a:t>
            </a:r>
            <a:r>
              <a:rPr lang="hu-HU" sz="2400" dirty="0"/>
              <a:t>.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method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can</a:t>
            </a:r>
            <a:r>
              <a:rPr lang="hu-HU" sz="2400" dirty="0"/>
              <a:t> </a:t>
            </a:r>
            <a:r>
              <a:rPr lang="hu-HU" sz="2400" b="1" u="sng" dirty="0" err="1"/>
              <a:t>follow</a:t>
            </a:r>
            <a:r>
              <a:rPr lang="hu-HU" sz="2400" b="1" u="sng" dirty="0"/>
              <a:t> </a:t>
            </a:r>
            <a:r>
              <a:rPr lang="hu-HU" sz="2400" b="1" u="sng" dirty="0" err="1"/>
              <a:t>the</a:t>
            </a:r>
            <a:r>
              <a:rPr lang="hu-HU" sz="2400" b="1" u="sng" dirty="0"/>
              <a:t> </a:t>
            </a:r>
            <a:r>
              <a:rPr lang="hu-HU" sz="2400" b="1" u="sng" dirty="0" err="1"/>
              <a:t>taskes</a:t>
            </a:r>
            <a:r>
              <a:rPr lang="hu-HU" sz="2400" b="1" u="sng" dirty="0"/>
              <a:t> </a:t>
            </a:r>
            <a:r>
              <a:rPr lang="hu-HU" sz="2400" b="1" u="sng" dirty="0" err="1"/>
              <a:t>with</a:t>
            </a:r>
            <a:r>
              <a:rPr lang="hu-HU" sz="2400" b="1" u="sng" dirty="0"/>
              <a:t> </a:t>
            </a:r>
            <a:r>
              <a:rPr lang="hu-HU" sz="2400" b="1" u="sng" dirty="0" err="1"/>
              <a:t>ease</a:t>
            </a:r>
            <a:r>
              <a:rPr lang="hu-HU" sz="2400" dirty="0"/>
              <a:t>.</a:t>
            </a:r>
            <a:endParaRPr lang="hu-HU" sz="2400" b="1" u="sng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r>
              <a:rPr lang="hu-HU" sz="2400" dirty="0" err="1"/>
              <a:t>After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, </a:t>
            </a:r>
            <a:r>
              <a:rPr lang="hu-HU" sz="2400" u="sng" dirty="0" err="1"/>
              <a:t>we</a:t>
            </a:r>
            <a:r>
              <a:rPr lang="hu-HU" sz="2400" u="sng" dirty="0"/>
              <a:t> </a:t>
            </a:r>
            <a:r>
              <a:rPr lang="hu-HU" sz="2400" u="sng" dirty="0" err="1"/>
              <a:t>gave</a:t>
            </a:r>
            <a:r>
              <a:rPr lang="hu-HU" sz="2400" u="sng" dirty="0"/>
              <a:t> out </a:t>
            </a:r>
            <a:r>
              <a:rPr lang="hu-HU" sz="2400" dirty="0" err="1"/>
              <a:t>these</a:t>
            </a:r>
            <a:r>
              <a:rPr lang="hu-HU" sz="2400" dirty="0"/>
              <a:t> </a:t>
            </a:r>
          </a:p>
          <a:p>
            <a:pPr marL="320040" lvl="1" indent="0">
              <a:buNone/>
            </a:pPr>
            <a:r>
              <a:rPr lang="hu-HU" sz="2400" dirty="0" err="1"/>
              <a:t>portions</a:t>
            </a:r>
            <a:r>
              <a:rPr lang="hu-HU" sz="2400" dirty="0"/>
              <a:t> </a:t>
            </a:r>
            <a:r>
              <a:rPr lang="hu-HU" sz="2400" u="sng" dirty="0" err="1"/>
              <a:t>among</a:t>
            </a:r>
            <a:r>
              <a:rPr lang="hu-HU" sz="2400" u="sng" dirty="0"/>
              <a:t> </a:t>
            </a:r>
            <a:r>
              <a:rPr lang="hu-HU" sz="2400" u="sng" dirty="0" err="1"/>
              <a:t>our</a:t>
            </a:r>
            <a:r>
              <a:rPr lang="hu-HU" sz="2400" u="sng" dirty="0"/>
              <a:t> team </a:t>
            </a:r>
          </a:p>
          <a:p>
            <a:pPr marL="320040" lvl="1" indent="0">
              <a:buNone/>
            </a:pPr>
            <a:r>
              <a:rPr lang="hu-HU" sz="2400" u="sng" dirty="0" err="1"/>
              <a:t>members</a:t>
            </a:r>
            <a:r>
              <a:rPr lang="hu-HU" sz="2400" u="sng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918189-506F-2E92-25D1-A93D853D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2714624"/>
            <a:ext cx="7715249" cy="3744430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0E1C01F5-BCD7-EB3C-D59B-D94D5E9C3635}"/>
              </a:ext>
            </a:extLst>
          </p:cNvPr>
          <p:cNvSpPr/>
          <p:nvPr/>
        </p:nvSpPr>
        <p:spPr>
          <a:xfrm>
            <a:off x="4305301" y="6010275"/>
            <a:ext cx="2762249" cy="448779"/>
          </a:xfrm>
          <a:prstGeom prst="rect">
            <a:avLst/>
          </a:prstGeom>
          <a:solidFill>
            <a:srgbClr val="EF7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Our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Trello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interface</a:t>
            </a:r>
            <a:endParaRPr lang="hu-HU" dirty="0">
              <a:solidFill>
                <a:schemeClr val="tx2"/>
              </a:solidFill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B205E52-1574-73B9-68B1-97B2A7D080E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30FEBB1C-A10B-39E8-4622-644522566DE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9" name="Kép 1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6F4D03C-A7F6-1822-1CDD-D8244DE1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030FF067-666D-4365-A21F-4DC18C4E7B4E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114-280E-964B-21C5-E73BED5D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40C351-DF81-9629-1E71-8573DF6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Planning</a:t>
            </a:r>
            <a:endParaRPr lang="hu-HU" b="1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5EE5F7C-D122-E56D-BA9F-E92ABFBF0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344" y="1699491"/>
            <a:ext cx="10804238" cy="2004291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named</a:t>
            </a:r>
            <a:r>
              <a:rPr lang="hu-HU" dirty="0"/>
              <a:t>: </a:t>
            </a:r>
            <a:r>
              <a:rPr lang="hu-HU" b="1" u="sng" dirty="0" err="1"/>
              <a:t>Figma</a:t>
            </a:r>
            <a:r>
              <a:rPr lang="hu-HU" dirty="0"/>
              <a:t>.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u="sng" dirty="0" err="1"/>
              <a:t>create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project’s</a:t>
            </a:r>
            <a:r>
              <a:rPr lang="hu-HU" dirty="0"/>
              <a:t> </a:t>
            </a:r>
            <a:r>
              <a:rPr lang="hu-HU" b="1" u="sng" dirty="0" err="1"/>
              <a:t>details</a:t>
            </a:r>
            <a:r>
              <a:rPr lang="hu-HU" dirty="0"/>
              <a:t> in a </a:t>
            </a:r>
            <a:r>
              <a:rPr lang="hu-HU" b="1" u="sng" dirty="0" err="1"/>
              <a:t>grafical</a:t>
            </a:r>
            <a:r>
              <a:rPr lang="hu-HU" b="1" u="sng" dirty="0"/>
              <a:t> </a:t>
            </a:r>
            <a:r>
              <a:rPr lang="hu-HU" b="1" u="sng" dirty="0" err="1"/>
              <a:t>way</a:t>
            </a:r>
            <a:r>
              <a:rPr lang="hu-HU" dirty="0"/>
              <a:t>.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created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wireframe</a:t>
            </a:r>
            <a:r>
              <a:rPr lang="hu-HU" dirty="0"/>
              <a:t> and </a:t>
            </a:r>
            <a:r>
              <a:rPr lang="hu-HU" dirty="0" err="1"/>
              <a:t>later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prototype</a:t>
            </a:r>
            <a:r>
              <a:rPr lang="hu-HU" dirty="0"/>
              <a:t>.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492019E9-75E2-22C4-35F6-4DE2CDD99C56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83907875-D583-1C19-1AA5-B0C863AF19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2C1F1-2C33-452C-2D9D-5147E5A3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0721072-4BA8-8DA3-7F38-3DE9C53BA7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1C1123DC-6B18-E95C-D2A3-3E120401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89" y="3050741"/>
            <a:ext cx="4611611" cy="364836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ED3DAC9-7E2A-35D5-833E-BA545C50F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1" y="3031097"/>
            <a:ext cx="4678931" cy="3668008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C9E18D5-B9BE-6C04-0FBD-D6130C2747A0}"/>
              </a:ext>
            </a:extLst>
          </p:cNvPr>
          <p:cNvCxnSpPr/>
          <p:nvPr/>
        </p:nvCxnSpPr>
        <p:spPr>
          <a:xfrm>
            <a:off x="5449455" y="4710545"/>
            <a:ext cx="120996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1D2B31D-9FB9-0720-24FA-6A85E0348462}"/>
              </a:ext>
            </a:extLst>
          </p:cNvPr>
          <p:cNvSpPr/>
          <p:nvPr/>
        </p:nvSpPr>
        <p:spPr>
          <a:xfrm>
            <a:off x="3384223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Wireframe</a:t>
            </a:r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3815F2B-35E7-52DB-E13B-324794A0E145}"/>
              </a:ext>
            </a:extLst>
          </p:cNvPr>
          <p:cNvSpPr/>
          <p:nvPr/>
        </p:nvSpPr>
        <p:spPr>
          <a:xfrm>
            <a:off x="6754089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Prototype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8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cle Arm Vector Art, Icons, and Graphics for Free Download">
            <a:extLst>
              <a:ext uri="{FF2B5EF4-FFF2-40B4-BE49-F238E27FC236}">
                <a16:creationId xmlns:a16="http://schemas.microsoft.com/office/drawing/2014/main" id="{080D7614-079F-4514-A7A3-1A8D9AF9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87154" y="-129302"/>
            <a:ext cx="8046720" cy="805423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1">
                    <a:lumMod val="50000"/>
                  </a:schemeClr>
                </a:solidFill>
              </a:rPr>
              <a:t>Kihívásaink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038A38C-B715-4808-AA61-CAA2552E442B}"/>
              </a:ext>
            </a:extLst>
          </p:cNvPr>
          <p:cNvSpPr txBox="1"/>
          <p:nvPr/>
        </p:nvSpPr>
        <p:spPr>
          <a:xfrm>
            <a:off x="4787154" y="949385"/>
            <a:ext cx="3012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Videó rögzítés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Határidők tartása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Motiváció hiánya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Kapcsolat tartás nehézsége ( például: munka, más tantárgyak </a:t>
            </a:r>
            <a:r>
              <a:rPr lang="hu-HU" dirty="0" err="1">
                <a:solidFill>
                  <a:schemeClr val="tx1">
                    <a:lumMod val="50000"/>
                  </a:schemeClr>
                </a:solidFill>
              </a:rPr>
              <a:t>stb</a:t>
            </a: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Adatbázis kapcsolati problémák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Back-end fejlesztési problémák ( például: jelszó HASH-</a:t>
            </a:r>
            <a:r>
              <a:rPr lang="hu-HU" dirty="0" err="1">
                <a:solidFill>
                  <a:schemeClr val="tx1">
                    <a:lumMod val="50000"/>
                  </a:schemeClr>
                </a:solidFill>
              </a:rPr>
              <a:t>elése</a:t>
            </a: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Felhasználóbarát környezet megalkotása </a:t>
            </a:r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97B9F7A-540A-4242-84A4-B08CC4C853D2}"/>
              </a:ext>
            </a:extLst>
          </p:cNvPr>
          <p:cNvCxnSpPr/>
          <p:nvPr/>
        </p:nvCxnSpPr>
        <p:spPr>
          <a:xfrm>
            <a:off x="6015318" y="5020235"/>
            <a:ext cx="0" cy="149710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B0729A74-CCD8-4377-8B11-F2E3A15CB807}"/>
              </a:ext>
            </a:extLst>
          </p:cNvPr>
          <p:cNvSpPr txBox="1"/>
          <p:nvPr/>
        </p:nvSpPr>
        <p:spPr>
          <a:xfrm>
            <a:off x="6494930" y="5603002"/>
            <a:ext cx="2447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DE EZEKEN FELÜLKEREDVE LÉTRE HOZTUK ÖNÖKNEK!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B1127C2-BE46-4406-A8C8-D1CA0D3EE5D9}"/>
              </a:ext>
            </a:extLst>
          </p:cNvPr>
          <p:cNvGrpSpPr/>
          <p:nvPr/>
        </p:nvGrpSpPr>
        <p:grpSpPr>
          <a:xfrm>
            <a:off x="166212" y="5214168"/>
            <a:ext cx="1617762" cy="1562706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21B60F98-935A-4150-B630-626D78C3346F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3043FB0-EB50-4DE2-895A-08A01A13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BA90535-6208-452A-85BD-2B49CD3009FF}"/>
                </a:ext>
              </a:extLst>
            </p:cNvPr>
            <p:cNvSpPr txBox="1"/>
            <p:nvPr/>
          </p:nvSpPr>
          <p:spPr>
            <a:xfrm>
              <a:off x="1593279" y="5851707"/>
              <a:ext cx="1752600" cy="424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53DFAB-8627-4CA3-83A9-7B2E86D93D90}"/>
              </a:ext>
            </a:extLst>
          </p:cNvPr>
          <p:cNvGrpSpPr/>
          <p:nvPr/>
        </p:nvGrpSpPr>
        <p:grpSpPr>
          <a:xfrm>
            <a:off x="2941900" y="724717"/>
            <a:ext cx="5789723" cy="5597677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E1B9EB03-27D7-4D72-A690-F0295288D2FB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EF7E84C-5483-496E-AEEB-1B6B2916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857214C-EF92-4234-A4BD-41405701E131}"/>
                </a:ext>
              </a:extLst>
            </p:cNvPr>
            <p:cNvSpPr txBox="1"/>
            <p:nvPr/>
          </p:nvSpPr>
          <p:spPr>
            <a:xfrm>
              <a:off x="1684483" y="5866680"/>
              <a:ext cx="1752600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CC04A3C-F9AA-41F4-918A-208AD91A2961}"/>
              </a:ext>
            </a:extLst>
          </p:cNvPr>
          <p:cNvSpPr txBox="1"/>
          <p:nvPr/>
        </p:nvSpPr>
        <p:spPr>
          <a:xfrm>
            <a:off x="277906" y="205011"/>
            <a:ext cx="392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/>
              <a:t>A Park1t&amp;Go parkolóház projektet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B8BD53BE-DBE4-8BB6-71A9-5BCEC1D05958}"/>
              </a:ext>
            </a:extLst>
          </p:cNvPr>
          <p:cNvSpPr txBox="1"/>
          <p:nvPr/>
        </p:nvSpPr>
        <p:spPr>
          <a:xfrm>
            <a:off x="339112" y="5022466"/>
            <a:ext cx="2602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i="1" u="sng" dirty="0"/>
              <a:t>Következzenek a bemutató videók a projektünkről!</a:t>
            </a:r>
          </a:p>
        </p:txBody>
      </p:sp>
    </p:spTree>
    <p:extLst>
      <p:ext uri="{BB962C8B-B14F-4D97-AF65-F5344CB8AC3E}">
        <p14:creationId xmlns:p14="http://schemas.microsoft.com/office/powerpoint/2010/main" val="3300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Értékesítési irány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79_TF03431374.potx" id="{0AC9E330-718A-4131-B8C0-8AE79CF1FEE6}" vid="{04CF4229-82D3-4BD8-B41C-7E0CB117E9C0}"/>
    </a:ext>
  </a:extLst>
</a:theme>
</file>

<file path=ppt/theme/theme2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Üzleti irány bemutató (szélesvásznú)</Template>
  <TotalTime>432</TotalTime>
  <Words>538</Words>
  <Application>Microsoft Office PowerPoint</Application>
  <PresentationFormat>Szélesvásznú</PresentationFormat>
  <Paragraphs>135</Paragraphs>
  <Slides>17</Slides>
  <Notes>17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Arial</vt:lpstr>
      <vt:lpstr>Book Antiqua</vt:lpstr>
      <vt:lpstr>Courier New</vt:lpstr>
      <vt:lpstr>Wingdings</vt:lpstr>
      <vt:lpstr>Értékesítési irány 16X9</vt:lpstr>
      <vt:lpstr>Park1t&amp;Go</vt:lpstr>
      <vt:lpstr>Célja a projektünknek</vt:lpstr>
      <vt:lpstr>Milyen platformokra elérhető?</vt:lpstr>
      <vt:lpstr>Azok alkalmazások listája amely segítették a projekt megvalósítását</vt:lpstr>
      <vt:lpstr>Our project’s sections</vt:lpstr>
      <vt:lpstr>Brainstorming</vt:lpstr>
      <vt:lpstr>Planning</vt:lpstr>
      <vt:lpstr>Kihívásaink</vt:lpstr>
      <vt:lpstr>PowerPoint-bemutató</vt:lpstr>
      <vt:lpstr>Bemutató videó asztaliról</vt:lpstr>
      <vt:lpstr>Nehézségek az asztali alkalmazás fejlesztés során.</vt:lpstr>
      <vt:lpstr>Bemutató videó a webes felületről</vt:lpstr>
      <vt:lpstr>Nehézségek az webfejlesztés során.</vt:lpstr>
      <vt:lpstr>Bemutató videó az androidos felületről</vt:lpstr>
      <vt:lpstr>Nehézségek az android fejlesztés során.</vt:lpstr>
      <vt:lpstr>Mi várható a jövőben?</vt:lpstr>
      <vt:lpstr>Köszöni a megtisztelő figyelmüket a Park1t&amp;Go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Park1t&amp;Go</dc:title>
  <dc:creator>O365 felhasználó</dc:creator>
  <cp:lastModifiedBy>O365 felhasználó</cp:lastModifiedBy>
  <cp:revision>37</cp:revision>
  <dcterms:created xsi:type="dcterms:W3CDTF">2025-05-11T11:52:38Z</dcterms:created>
  <dcterms:modified xsi:type="dcterms:W3CDTF">2025-05-20T11:07:37Z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